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3"/>
    <p:sldMasterId id="2147483676" r:id="rId4"/>
  </p:sldMasterIdLst>
  <p:notesMasterIdLst>
    <p:notesMasterId r:id="rId15"/>
  </p:notesMasterIdLst>
  <p:handoutMasterIdLst>
    <p:handoutMasterId r:id="rId16"/>
  </p:handoutMasterIdLst>
  <p:sldIdLst>
    <p:sldId id="472" r:id="rId5"/>
    <p:sldId id="464" r:id="rId6"/>
    <p:sldId id="455" r:id="rId7"/>
    <p:sldId id="467" r:id="rId8"/>
    <p:sldId id="465" r:id="rId9"/>
    <p:sldId id="409" r:id="rId10"/>
    <p:sldId id="473" r:id="rId11"/>
    <p:sldId id="474" r:id="rId12"/>
    <p:sldId id="471" r:id="rId13"/>
    <p:sldId id="458" r:id="rId14"/>
  </p:sldIdLst>
  <p:sldSz cx="9144000" cy="6858000" type="screen4x3"/>
  <p:notesSz cx="7099300" cy="9385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56" userDrawn="1">
          <p15:clr>
            <a:srgbClr val="A4A3A4"/>
          </p15:clr>
        </p15:guide>
        <p15:guide id="2" pos="2236" userDrawn="1">
          <p15:clr>
            <a:srgbClr val="A4A3A4"/>
          </p15:clr>
        </p15:guide>
      </p15:notes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8AACE73-02E5-00AA-8054-DD399DAC1D5E}" name="Raman, Kate" initials="RK" userId="S::KRaman@natlands.org::eb327031-b14a-4740-8a3c-a94c9c571aac" providerId="AD"/>
  <p188:author id="{87725EFE-01E6-B8AA-FEAB-C56E848D55F4}" name="Kyle Rose" initials="KR" userId="S::krose@natlands.org::53066be5-ef6b-4331-8cab-103d9033b961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E625A"/>
    <a:srgbClr val="012B5D"/>
    <a:srgbClr val="2D5D4C"/>
    <a:srgbClr val="41382E"/>
    <a:srgbClr val="285162"/>
    <a:srgbClr val="820F11"/>
    <a:srgbClr val="036A38"/>
    <a:srgbClr val="C3E7E8"/>
    <a:srgbClr val="FF0000"/>
    <a:srgbClr val="647D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66545" autoAdjust="0"/>
  </p:normalViewPr>
  <p:slideViewPr>
    <p:cSldViewPr snapToGrid="0">
      <p:cViewPr varScale="1">
        <p:scale>
          <a:sx n="126" d="100"/>
          <a:sy n="126" d="100"/>
        </p:scale>
        <p:origin x="1194" y="12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956"/>
        <p:guide pos="2236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1.xml"/><Relationship Id="rId21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3901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363" cy="469265"/>
          </a:xfrm>
          <a:prstGeom prst="rect">
            <a:avLst/>
          </a:prstGeom>
        </p:spPr>
        <p:txBody>
          <a:bodyPr vert="horz" lIns="94164" tIns="47083" rIns="94164" bIns="47083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1294" y="0"/>
            <a:ext cx="3076363" cy="469265"/>
          </a:xfrm>
          <a:prstGeom prst="rect">
            <a:avLst/>
          </a:prstGeom>
        </p:spPr>
        <p:txBody>
          <a:bodyPr vert="horz" lIns="94164" tIns="47083" rIns="94164" bIns="47083" rtlCol="0"/>
          <a:lstStyle>
            <a:lvl1pPr algn="r">
              <a:defRPr sz="1200"/>
            </a:lvl1pPr>
          </a:lstStyle>
          <a:p>
            <a:fld id="{ABE8532D-2DE0-4EAD-868D-4CC43A7E2136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3325" y="703263"/>
            <a:ext cx="4692650" cy="35194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164" tIns="47083" rIns="94164" bIns="4708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931" y="4458018"/>
            <a:ext cx="5679440" cy="4223385"/>
          </a:xfrm>
          <a:prstGeom prst="rect">
            <a:avLst/>
          </a:prstGeom>
        </p:spPr>
        <p:txBody>
          <a:bodyPr vert="horz" lIns="94164" tIns="47083" rIns="94164" bIns="4708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4406"/>
            <a:ext cx="3076363" cy="469265"/>
          </a:xfrm>
          <a:prstGeom prst="rect">
            <a:avLst/>
          </a:prstGeom>
        </p:spPr>
        <p:txBody>
          <a:bodyPr vert="horz" lIns="94164" tIns="47083" rIns="94164" bIns="47083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1294" y="8914406"/>
            <a:ext cx="3076363" cy="469265"/>
          </a:xfrm>
          <a:prstGeom prst="rect">
            <a:avLst/>
          </a:prstGeom>
        </p:spPr>
        <p:txBody>
          <a:bodyPr vert="horz" lIns="94164" tIns="47083" rIns="94164" bIns="47083" rtlCol="0" anchor="b"/>
          <a:lstStyle>
            <a:lvl1pPr algn="r">
              <a:defRPr sz="1200"/>
            </a:lvl1pPr>
          </a:lstStyle>
          <a:p>
            <a:fld id="{7F80AA3A-0B3B-4913-8FFF-DB9A3568D5C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1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93B820-DAA9-657D-5A84-939CEAF23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B36F25B-B275-6F2A-7885-9753EC8206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57BBC77-47C0-0228-E5D5-B923F3C6B1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40C22F-AB86-730C-9F6D-0F350D158B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0991">
              <a:defRPr/>
            </a:pPr>
            <a:fld id="{C4E6271E-95F5-4048-93E0-E4E179BBAC75}" type="slidenum">
              <a:rPr lang="en-US">
                <a:solidFill>
                  <a:prstClr val="black"/>
                </a:solidFill>
                <a:latin typeface="Calibri"/>
              </a:rPr>
              <a:pPr defTabSz="890991">
                <a:defRPr/>
              </a:pPr>
              <a:t>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224217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2748" indent="-222748" defTabSz="890991">
              <a:buFontTx/>
              <a:buAutoNum type="arabicParenR"/>
              <a:defRPr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6271E-95F5-4048-93E0-E4E179BBAC75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95225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F5EF73-5DF7-54FD-8422-19DAE7A65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A120E96-12E2-DBFD-9B9A-8BE294E4939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75E1955-6C87-E407-567B-3FB0AB1EAAE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/>
              <a:t>Purple </a:t>
            </a:r>
            <a:r>
              <a:rPr lang="en-US" err="1"/>
              <a:t>munis</a:t>
            </a:r>
            <a:r>
              <a:rPr lang="en-US"/>
              <a:t> have open space funds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D87CA4-E325-BA4A-C4C8-49A31C48C01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6271E-95F5-4048-93E0-E4E179BBAC75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33628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05F3A9-481F-365E-7A29-9A2C70E2E8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E98E78F-F1EB-0615-5904-9C2B5DCB20E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A7DE6A-58D2-29D5-2D3E-78C5F2D87C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Average additional $225.38 per year or $18.78 per month </a:t>
            </a:r>
          </a:p>
          <a:p>
            <a:r>
              <a:rPr lang="en-US" dirty="0"/>
              <a:t>On $100,000 salary, it’s $250 per year or $20.83 per month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D6FB960-7E32-253E-FAF5-2B18269D7D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4E6271E-95F5-4048-93E0-E4E179BBAC75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7470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52525" y="687388"/>
            <a:ext cx="4584700" cy="344011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l" fontAlgn="ctr"/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algn="l" fontAlgn="ctr"/>
            <a:endParaRPr lang="en-US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defTabSz="890991">
              <a:defRPr/>
            </a:pPr>
            <a:fld id="{C4E6271E-95F5-4048-93E0-E4E179BBAC75}" type="slidenum">
              <a:rPr lang="en-US">
                <a:solidFill>
                  <a:prstClr val="black"/>
                </a:solidFill>
                <a:latin typeface="Calibri"/>
              </a:rPr>
              <a:pPr defTabSz="890991">
                <a:defRPr/>
              </a:pPr>
              <a:t>6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776016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F80AA3A-0B3B-4913-8FFF-DB9A3568D5C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282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C76676-1B2D-9D06-4817-D2A92EE8F8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48EBC43-D728-AD8E-E976-0877370B240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98CD5A0-856E-DFD1-7377-D71B3850BBA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>
              <a:cs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29A403-681A-6C2B-3980-74F02859FD9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80AA3A-0B3B-4913-8FFF-DB9A3568D5C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5129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66660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7269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51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Right -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724400" y="1752600"/>
            <a:ext cx="3886200" cy="40386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2221853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0983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445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7376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6051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62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98227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034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07278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3216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97133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842197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42639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Right - Text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524000"/>
            <a:ext cx="403860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0"/>
          </p:nvPr>
        </p:nvSpPr>
        <p:spPr>
          <a:xfrm>
            <a:off x="4724400" y="1752600"/>
            <a:ext cx="3886200" cy="4038600"/>
          </a:xfrm>
        </p:spPr>
        <p:txBody>
          <a:bodyPr/>
          <a:lstStyle/>
          <a:p>
            <a:pPr lvl="0"/>
            <a:r>
              <a:rPr lang="en-US" noProof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1147896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0667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715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1805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1309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4272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512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280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7820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75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2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CDD58D-17B3-4899-9586-4D729F06E631}" type="datetimeFigureOut">
              <a:rPr lang="en-US" smtClean="0"/>
              <a:pPr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89CA0-11EE-455D-B149-405F6D5A36F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01595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  <p:sldLayoutId id="2147483688" r:id="rId12"/>
  </p:sldLayoutIdLst>
  <p:txStyles>
    <p:titleStyle>
      <a:lvl1pPr algn="ctr" defTabSz="3429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629E5-17F6-C59D-24C5-70063D8A2C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7FAD823-AE72-10C7-4CA9-CECB4D2CA453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603A78-75ED-F5DA-2191-E3E6351836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0" y="0"/>
            <a:ext cx="912927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744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8EA165-3FBD-4711-0508-E9BA59ED2D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24EB6747-188B-A751-24FC-EC97CDBBB3EF}"/>
              </a:ext>
            </a:extLst>
          </p:cNvPr>
          <p:cNvGrpSpPr/>
          <p:nvPr/>
        </p:nvGrpSpPr>
        <p:grpSpPr>
          <a:xfrm>
            <a:off x="-3" y="2703"/>
            <a:ext cx="9144000" cy="685800"/>
            <a:chOff x="0" y="106903"/>
            <a:chExt cx="9144000" cy="685800"/>
          </a:xfrm>
        </p:grpSpPr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AA6829A-7728-AE82-D9D6-9F1518631220}"/>
                </a:ext>
              </a:extLst>
            </p:cNvPr>
            <p:cNvSpPr/>
            <p:nvPr/>
          </p:nvSpPr>
          <p:spPr>
            <a:xfrm>
              <a:off x="0" y="106903"/>
              <a:ext cx="9144000" cy="685800"/>
            </a:xfrm>
            <a:prstGeom prst="rect">
              <a:avLst/>
            </a:prstGeom>
            <a:solidFill>
              <a:srgbClr val="012B5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A0AFABD9-76AA-339E-6CC0-FB52545EC4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0451" y="123022"/>
              <a:ext cx="2605740" cy="669681"/>
            </a:xfrm>
            <a:prstGeom prst="rect">
              <a:avLst/>
            </a:prstGeom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5AF6247-CE5B-AD42-E19B-CD10D3208C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8686800" cy="685800"/>
          </a:xfrm>
        </p:spPr>
        <p:txBody>
          <a:bodyPr>
            <a:normAutofit fontScale="90000"/>
          </a:bodyPr>
          <a:lstStyle/>
          <a:p>
            <a:pPr algn="l"/>
            <a:r>
              <a:rPr lang="en-US">
                <a:solidFill>
                  <a:schemeClr val="bg1"/>
                </a:solidFill>
              </a:rPr>
              <a:t>Key Dates &amp; Next Steps</a:t>
            </a:r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7EF1A8-A814-0C6B-8B78-3C8E35CAAE31}"/>
              </a:ext>
            </a:extLst>
          </p:cNvPr>
          <p:cNvSpPr txBox="1"/>
          <p:nvPr/>
        </p:nvSpPr>
        <p:spPr>
          <a:xfrm>
            <a:off x="228599" y="846903"/>
            <a:ext cx="8229601" cy="538609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endParaRPr lang="en-US" sz="2400" dirty="0"/>
          </a:p>
          <a:p>
            <a:r>
              <a:rPr lang="en-US" sz="3200" b="1" dirty="0"/>
              <a:t>June 24: Authorize Advertisement of Ordinance </a:t>
            </a:r>
            <a:endParaRPr lang="en-US" sz="3200" b="1" dirty="0">
              <a:ea typeface="Calibri"/>
              <a:cs typeface="Calibri"/>
            </a:endParaRPr>
          </a:p>
          <a:p>
            <a:endParaRPr lang="en-US" sz="3200" b="1" dirty="0">
              <a:ea typeface="Calibri"/>
              <a:cs typeface="Calibri"/>
            </a:endParaRPr>
          </a:p>
          <a:p>
            <a:r>
              <a:rPr lang="en-US" sz="3200" b="1" dirty="0"/>
              <a:t>July 22: Ordinance Consideration – Public Hearing </a:t>
            </a:r>
            <a:endParaRPr lang="en-US" sz="3200" b="1" dirty="0">
              <a:ea typeface="Calibri"/>
              <a:cs typeface="Calibri"/>
            </a:endParaRPr>
          </a:p>
          <a:p>
            <a:endParaRPr lang="en-US" sz="3200" b="1" dirty="0">
              <a:ea typeface="Calibri"/>
              <a:cs typeface="Calibri"/>
            </a:endParaRPr>
          </a:p>
          <a:p>
            <a:r>
              <a:rPr lang="en-US" sz="3200" b="1" dirty="0"/>
              <a:t>Last Day to Submit Ballot Language to County Board of Elections:  August 1, 2026</a:t>
            </a:r>
            <a:endParaRPr lang="en-US" sz="3200" b="1" dirty="0">
              <a:ea typeface="Calibri"/>
              <a:cs typeface="Calibri"/>
            </a:endParaRPr>
          </a:p>
          <a:p>
            <a:endParaRPr lang="en-US" sz="3200" b="1" dirty="0">
              <a:ea typeface="Calibri"/>
              <a:cs typeface="Calibri"/>
            </a:endParaRPr>
          </a:p>
          <a:p>
            <a:r>
              <a:rPr lang="en-US" sz="3200" b="1" dirty="0"/>
              <a:t>Election Day: 11/3</a:t>
            </a:r>
            <a:endParaRPr lang="en-US" sz="3200" b="1" dirty="0">
              <a:ea typeface="Calibri"/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A2AB9BD6-332A-73AD-32F0-D330856E0D5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8822"/>
            <a:ext cx="9144000" cy="6667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293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2F81DF-F73D-DFCB-E1A7-A55FB1B892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AD3CD52-D5EC-9A4F-14F0-CF79D128276A}"/>
              </a:ext>
            </a:extLst>
          </p:cNvPr>
          <p:cNvGrpSpPr/>
          <p:nvPr/>
        </p:nvGrpSpPr>
        <p:grpSpPr>
          <a:xfrm>
            <a:off x="-2117" y="0"/>
            <a:ext cx="9144000" cy="685800"/>
            <a:chOff x="0" y="112879"/>
            <a:chExt cx="9144000" cy="68580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A95989E2-CE8F-C160-9872-84A53DC46A53}"/>
                </a:ext>
              </a:extLst>
            </p:cNvPr>
            <p:cNvSpPr/>
            <p:nvPr/>
          </p:nvSpPr>
          <p:spPr>
            <a:xfrm>
              <a:off x="0" y="112879"/>
              <a:ext cx="9144000" cy="685800"/>
            </a:xfrm>
            <a:prstGeom prst="rect">
              <a:avLst/>
            </a:prstGeom>
            <a:solidFill>
              <a:srgbClr val="012B5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DE41744C-26F1-D06A-8A46-4695E8FC8BF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0451" y="123022"/>
              <a:ext cx="2605740" cy="675657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7CA50909-5A27-7F09-681D-815FD9FF7FAC}"/>
              </a:ext>
            </a:extLst>
          </p:cNvPr>
          <p:cNvSpPr txBox="1">
            <a:spLocks/>
          </p:cNvSpPr>
          <p:nvPr/>
        </p:nvSpPr>
        <p:spPr>
          <a:xfrm>
            <a:off x="0" y="-76200"/>
            <a:ext cx="9144000" cy="96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defTabSz="457200">
              <a:spcBef>
                <a:spcPct val="0"/>
              </a:spcBef>
              <a:defRPr/>
            </a:pPr>
            <a:r>
              <a:rPr lang="en-US" sz="3800" dirty="0">
                <a:solidFill>
                  <a:prstClr val="white"/>
                </a:solidFill>
                <a:latin typeface="Calibri"/>
              </a:rPr>
              <a:t>The Question</a:t>
            </a:r>
            <a:endParaRPr lang="en-US" dirty="0">
              <a:ea typeface="+mn-ea"/>
              <a:cs typeface="+mn-cs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1CD6949-F9C4-898E-49FC-95E4B21BB15C}"/>
              </a:ext>
            </a:extLst>
          </p:cNvPr>
          <p:cNvSpPr txBox="1">
            <a:spLocks/>
          </p:cNvSpPr>
          <p:nvPr/>
        </p:nvSpPr>
        <p:spPr>
          <a:xfrm>
            <a:off x="685800" y="-88474"/>
            <a:ext cx="7772400" cy="96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C0534-E184-3197-7B4F-F5FC0792DA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86735" y="1182348"/>
            <a:ext cx="8166295" cy="5086879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0" indent="0">
              <a:spcBef>
                <a:spcPts val="20"/>
              </a:spcBef>
              <a:buNone/>
            </a:pPr>
            <a:r>
              <a:rPr lang="en-US" sz="2400" dirty="0">
                <a:latin typeface="+mj-lt"/>
              </a:rPr>
              <a:t>“Do you favor the imposition of an additional Earned Income Tax at the rate of one quarter of one percent (0.25%) by Hatfield Township for the purpose of </a:t>
            </a:r>
            <a:r>
              <a:rPr lang="en-US" sz="2400" b="1" dirty="0">
                <a:latin typeface="+mj-lt"/>
              </a:rPr>
              <a:t>acquiring lands and other interests in real property to preserve undeveloped land and expand opportunities for outdoor recreation; </a:t>
            </a:r>
            <a:r>
              <a:rPr lang="en-US" sz="2400" dirty="0">
                <a:latin typeface="+mj-lt"/>
              </a:rPr>
              <a:t>retire indebtedness and to pay transactional fees incidental to such acquisitions; pay other expenses for the preparation of resource, recreation, or land-use plans related to such acquisitions; and finance the expenditure of up to 25% of annual revenue for the development, improvement, design, engineering, and maintenance of lands acquired for an open space benefit or benefits?”</a:t>
            </a:r>
            <a:endParaRPr lang="en-US" sz="2400" dirty="0"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9809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685800" y="-88474"/>
            <a:ext cx="7772400" cy="96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50BAE63F-5C10-5868-3A5A-D81C016679F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771205"/>
              </p:ext>
            </p:extLst>
          </p:nvPr>
        </p:nvGraphicFramePr>
        <p:xfrm>
          <a:off x="-14514" y="776514"/>
          <a:ext cx="9143654" cy="6051639"/>
        </p:xfrm>
        <a:graphic>
          <a:graphicData uri="http://schemas.openxmlformats.org/drawingml/2006/table">
            <a:tbl>
              <a:tblPr firstRow="1" firstCol="1" bandRow="1"/>
              <a:tblGrid>
                <a:gridCol w="4598068">
                  <a:extLst>
                    <a:ext uri="{9D8B030D-6E8A-4147-A177-3AD203B41FA5}">
                      <a16:colId xmlns:a16="http://schemas.microsoft.com/office/drawing/2014/main" val="406872330"/>
                    </a:ext>
                  </a:extLst>
                </a:gridCol>
                <a:gridCol w="4545586">
                  <a:extLst>
                    <a:ext uri="{9D8B030D-6E8A-4147-A177-3AD203B41FA5}">
                      <a16:colId xmlns:a16="http://schemas.microsoft.com/office/drawing/2014/main" val="2951963354"/>
                    </a:ext>
                  </a:extLst>
                </a:gridCol>
              </a:tblGrid>
              <a:tr h="1259781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Municipalities</a:t>
                      </a:r>
                      <a:endParaRPr lang="en-US" sz="1800">
                        <a:effectLst/>
                        <a:latin typeface="Calibri"/>
                        <a:ea typeface="Times New Roman" panose="02020603050405020304" pitchFamily="18" charset="0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solidFill>
                            <a:srgbClr val="820F11"/>
                          </a:solidFill>
                          <a:effectLst/>
                          <a:latin typeface="Calibri"/>
                          <a:ea typeface="Times New Roman" panose="02020603050405020304" pitchFamily="18" charset="0"/>
                          <a:cs typeface="Times New Roman"/>
                        </a:rPr>
                        <a:t>Municipal Resident EIT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5040427"/>
                  </a:ext>
                </a:extLst>
              </a:tr>
              <a:tr h="741737"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800" b="0" i="0" u="none" strike="noStrike" noProof="0">
                          <a:solidFill>
                            <a:srgbClr val="404040"/>
                          </a:solidFill>
                          <a:effectLst/>
                          <a:latin typeface="Calibri"/>
                        </a:rPr>
                        <a:t>Hatfield</a:t>
                      </a:r>
                      <a:r>
                        <a:rPr lang="en-US" sz="1800" b="0" i="0" u="none" strike="noStrike">
                          <a:solidFill>
                            <a:srgbClr val="404040"/>
                          </a:solidFill>
                          <a:effectLst/>
                          <a:latin typeface="+mn-lt"/>
                        </a:rPr>
                        <a:t>, Montgomery</a:t>
                      </a:r>
                      <a:endParaRPr lang="en-US"/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>
                          <a:solidFill>
                            <a:srgbClr val="820F11"/>
                          </a:solidFill>
                          <a:effectLst/>
                          <a:latin typeface="+mn-lt"/>
                        </a:rPr>
                        <a:t>.5%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8051936"/>
                  </a:ext>
                </a:extLst>
              </a:tr>
              <a:tr h="108317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 err="1">
                          <a:solidFill>
                            <a:srgbClr val="404040"/>
                          </a:solidFill>
                          <a:effectLst/>
                          <a:latin typeface="Calibri"/>
                        </a:rPr>
                        <a:t>Towamencin</a:t>
                      </a:r>
                      <a:r>
                        <a:rPr lang="en-US" sz="1800" b="0" i="0" u="none" strike="noStrike" dirty="0">
                          <a:solidFill>
                            <a:srgbClr val="404040"/>
                          </a:solidFill>
                          <a:effectLst/>
                          <a:latin typeface="+mn-lt"/>
                        </a:rPr>
                        <a:t>, Montgomery</a:t>
                      </a:r>
                      <a:endParaRPr lang="en-US" sz="1800" b="0" i="0" u="none" strike="noStrike" dirty="0">
                        <a:solidFill>
                          <a:srgbClr val="40404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820F11"/>
                          </a:solidFill>
                          <a:effectLst/>
                          <a:latin typeface="Calibri"/>
                        </a:rPr>
                        <a:t>.5%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32148242"/>
                  </a:ext>
                </a:extLst>
              </a:tr>
              <a:tr h="7417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 dirty="0">
                          <a:solidFill>
                            <a:srgbClr val="404040"/>
                          </a:solidFill>
                          <a:effectLst/>
                          <a:latin typeface="+mn-lt"/>
                        </a:rPr>
                        <a:t>Lower Salford, Montgomery</a:t>
                      </a:r>
                      <a:endParaRPr lang="en-US" sz="1800" b="0" i="0" u="none" strike="noStrike" dirty="0">
                        <a:solidFill>
                          <a:srgbClr val="40404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>
                          <a:solidFill>
                            <a:srgbClr val="820F11"/>
                          </a:solidFill>
                          <a:effectLst/>
                          <a:latin typeface="+mn-lt"/>
                        </a:rPr>
                        <a:t>.75%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8821292"/>
                  </a:ext>
                </a:extLst>
              </a:tr>
              <a:tr h="7417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404040"/>
                          </a:solidFill>
                          <a:effectLst/>
                          <a:latin typeface="Calibri"/>
                        </a:rPr>
                        <a:t>Franconia</a:t>
                      </a:r>
                      <a:r>
                        <a:rPr lang="en-US" sz="1800" b="0" i="0" u="none" strike="noStrike">
                          <a:solidFill>
                            <a:srgbClr val="404040"/>
                          </a:solidFill>
                          <a:effectLst/>
                          <a:latin typeface="+mn-lt"/>
                        </a:rPr>
                        <a:t>, Montgomery</a:t>
                      </a:r>
                      <a:endParaRPr lang="en-US" sz="1800" b="0" i="0" u="none" strike="noStrike">
                        <a:solidFill>
                          <a:srgbClr val="40404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>
                          <a:solidFill>
                            <a:srgbClr val="820F11"/>
                          </a:solidFill>
                          <a:effectLst/>
                          <a:latin typeface="Calibri"/>
                        </a:rPr>
                        <a:t>.75%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68712958"/>
                  </a:ext>
                </a:extLst>
              </a:tr>
              <a:tr h="7417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404040"/>
                          </a:solidFill>
                          <a:effectLst/>
                          <a:latin typeface="Calibri"/>
                        </a:rPr>
                        <a:t>Lansdale, Montgomery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i="0" u="none" strike="noStrike">
                          <a:solidFill>
                            <a:srgbClr val="820F11"/>
                          </a:solidFill>
                          <a:effectLst/>
                          <a:latin typeface="+mn-lt"/>
                        </a:rPr>
                        <a:t>.5%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24548051"/>
                  </a:ext>
                </a:extLst>
              </a:tr>
              <a:tr h="741737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0" i="0" u="none" strike="noStrike">
                          <a:solidFill>
                            <a:srgbClr val="404040"/>
                          </a:solidFill>
                          <a:effectLst/>
                          <a:latin typeface="Calibri"/>
                        </a:rPr>
                        <a:t>New Britain, Bucks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800" b="1" i="0" u="none" strike="noStrike" dirty="0">
                          <a:solidFill>
                            <a:srgbClr val="820F11"/>
                          </a:solidFill>
                          <a:effectLst/>
                          <a:latin typeface="Calibri"/>
                        </a:rPr>
                        <a:t>.625%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3350701"/>
                  </a:ext>
                </a:extLst>
              </a:tr>
            </a:tbl>
          </a:graphicData>
        </a:graphic>
      </p:graphicFrame>
      <p:grpSp>
        <p:nvGrpSpPr>
          <p:cNvPr id="12" name="Group 11">
            <a:extLst>
              <a:ext uri="{FF2B5EF4-FFF2-40B4-BE49-F238E27FC236}">
                <a16:creationId xmlns:a16="http://schemas.microsoft.com/office/drawing/2014/main" id="{B6A4C8B9-DA8E-ED48-A23B-3DB3E0CCC217}"/>
              </a:ext>
            </a:extLst>
          </p:cNvPr>
          <p:cNvGrpSpPr/>
          <p:nvPr/>
        </p:nvGrpSpPr>
        <p:grpSpPr>
          <a:xfrm>
            <a:off x="-3" y="0"/>
            <a:ext cx="9144000" cy="685800"/>
            <a:chOff x="0" y="112879"/>
            <a:chExt cx="9144000" cy="685800"/>
          </a:xfrm>
        </p:grpSpPr>
        <p:sp>
          <p:nvSpPr>
            <p:cNvPr id="13" name="Rectangle 12"/>
            <p:cNvSpPr/>
            <p:nvPr/>
          </p:nvSpPr>
          <p:spPr>
            <a:xfrm>
              <a:off x="0" y="112879"/>
              <a:ext cx="9144000" cy="685800"/>
            </a:xfrm>
            <a:prstGeom prst="rect">
              <a:avLst/>
            </a:prstGeom>
            <a:solidFill>
              <a:srgbClr val="012B5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BA90F58-B7E8-C651-0FA1-A69A0E74F79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0451" y="123022"/>
              <a:ext cx="2605740" cy="675657"/>
            </a:xfrm>
            <a:prstGeom prst="rect">
              <a:avLst/>
            </a:prstGeom>
          </p:spPr>
        </p:pic>
      </p:grpSp>
      <p:sp>
        <p:nvSpPr>
          <p:cNvPr id="11" name="Title 1"/>
          <p:cNvSpPr txBox="1">
            <a:spLocks/>
          </p:cNvSpPr>
          <p:nvPr/>
        </p:nvSpPr>
        <p:spPr>
          <a:xfrm>
            <a:off x="228600" y="-105726"/>
            <a:ext cx="6421344" cy="96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800" dirty="0">
                <a:solidFill>
                  <a:schemeClr val="bg1"/>
                </a:solidFill>
                <a:ea typeface="+mj-ea"/>
                <a:cs typeface="+mj-cs"/>
              </a:rPr>
              <a:t>Neighboring Tax Environment</a:t>
            </a:r>
            <a:endParaRPr kumimoji="0" lang="en-US" sz="3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57E56C-B55F-8B86-52DA-F2AF6BFE4E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9846"/>
            <a:ext cx="9144000" cy="6828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3513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3616E-1524-61EC-9032-6AFC8398F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45CBB27D-3736-4421-BE5C-4E0E518C85DE}"/>
              </a:ext>
            </a:extLst>
          </p:cNvPr>
          <p:cNvSpPr txBox="1">
            <a:spLocks/>
          </p:cNvSpPr>
          <p:nvPr/>
        </p:nvSpPr>
        <p:spPr>
          <a:xfrm>
            <a:off x="685800" y="-88474"/>
            <a:ext cx="7772400" cy="96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94A4894-7EEE-1961-00F2-78AE9CEC6D63}"/>
              </a:ext>
            </a:extLst>
          </p:cNvPr>
          <p:cNvGrpSpPr/>
          <p:nvPr/>
        </p:nvGrpSpPr>
        <p:grpSpPr>
          <a:xfrm>
            <a:off x="-3" y="0"/>
            <a:ext cx="9144000" cy="685800"/>
            <a:chOff x="0" y="112879"/>
            <a:chExt cx="9144000" cy="685800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1C3FA47-58A3-A07D-CA1C-B73A16458C58}"/>
                </a:ext>
              </a:extLst>
            </p:cNvPr>
            <p:cNvSpPr/>
            <p:nvPr/>
          </p:nvSpPr>
          <p:spPr>
            <a:xfrm>
              <a:off x="0" y="112879"/>
              <a:ext cx="9144000" cy="685800"/>
            </a:xfrm>
            <a:prstGeom prst="rect">
              <a:avLst/>
            </a:prstGeom>
            <a:solidFill>
              <a:srgbClr val="012B5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051EF0FE-4B5E-5EB2-1718-6924CC24196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0451" y="123023"/>
              <a:ext cx="2605740" cy="618010"/>
            </a:xfrm>
            <a:prstGeom prst="rect">
              <a:avLst/>
            </a:prstGeom>
          </p:spPr>
        </p:pic>
      </p:grpSp>
      <p:sp>
        <p:nvSpPr>
          <p:cNvPr id="11" name="Title 1">
            <a:extLst>
              <a:ext uri="{FF2B5EF4-FFF2-40B4-BE49-F238E27FC236}">
                <a16:creationId xmlns:a16="http://schemas.microsoft.com/office/drawing/2014/main" id="{282B77EC-53C2-4DA8-B3BE-FFFCE0111BE5}"/>
              </a:ext>
            </a:extLst>
          </p:cNvPr>
          <p:cNvSpPr txBox="1">
            <a:spLocks/>
          </p:cNvSpPr>
          <p:nvPr/>
        </p:nvSpPr>
        <p:spPr>
          <a:xfrm>
            <a:off x="47812" y="-137450"/>
            <a:ext cx="6421344" cy="96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>
                <a:solidFill>
                  <a:schemeClr val="bg1"/>
                </a:solidFill>
                <a:ea typeface="+mj-ea"/>
                <a:cs typeface="+mj-cs"/>
              </a:rPr>
              <a:t>Neighboring Open Space Programs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E1CE08-49C5-D404-AE07-9E5B4312B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57" y="0"/>
            <a:ext cx="90786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031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B8B417-0431-6B60-C0A7-DAF2CD7C3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EC204BEE-0A8D-B1A8-D744-131643C9DD8C}"/>
              </a:ext>
            </a:extLst>
          </p:cNvPr>
          <p:cNvSpPr txBox="1">
            <a:spLocks/>
          </p:cNvSpPr>
          <p:nvPr/>
        </p:nvSpPr>
        <p:spPr>
          <a:xfrm>
            <a:off x="685800" y="-88474"/>
            <a:ext cx="7772400" cy="960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800" b="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91C16EE-A063-AFF2-F3F7-EEC5F09E20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7076012"/>
              </p:ext>
            </p:extLst>
          </p:nvPr>
        </p:nvGraphicFramePr>
        <p:xfrm>
          <a:off x="413657" y="3672114"/>
          <a:ext cx="8512668" cy="2644405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256334">
                  <a:extLst>
                    <a:ext uri="{9D8B030D-6E8A-4147-A177-3AD203B41FA5}">
                      <a16:colId xmlns:a16="http://schemas.microsoft.com/office/drawing/2014/main" val="1608637979"/>
                    </a:ext>
                  </a:extLst>
                </a:gridCol>
                <a:gridCol w="4256334">
                  <a:extLst>
                    <a:ext uri="{9D8B030D-6E8A-4147-A177-3AD203B41FA5}">
                      <a16:colId xmlns:a16="http://schemas.microsoft.com/office/drawing/2014/main" val="4235509904"/>
                    </a:ext>
                  </a:extLst>
                </a:gridCol>
              </a:tblGrid>
              <a:tr h="848206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en-US" sz="4400" b="1" i="0" dirty="0">
                        <a:solidFill>
                          <a:srgbClr val="000000"/>
                        </a:solidFill>
                        <a:effectLst/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en-US" sz="4400" b="1" i="0" dirty="0">
                        <a:solidFill>
                          <a:srgbClr val="000000"/>
                        </a:solidFill>
                        <a:effectLst/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88041769"/>
                  </a:ext>
                </a:extLst>
              </a:tr>
              <a:tr h="598733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en-US" sz="4400" b="1" i="0" dirty="0">
                        <a:solidFill>
                          <a:srgbClr val="000000"/>
                        </a:solidFill>
                        <a:effectLst/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en-US" sz="4400" b="1" i="0" dirty="0">
                        <a:solidFill>
                          <a:srgbClr val="000000"/>
                        </a:solidFill>
                        <a:effectLst/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8977804"/>
                  </a:ext>
                </a:extLst>
              </a:tr>
              <a:tr h="598733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en-US" sz="4400" b="1" i="0" dirty="0">
                        <a:solidFill>
                          <a:srgbClr val="000000"/>
                        </a:solidFill>
                        <a:effectLst/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en-US" sz="4400" b="1" i="0" dirty="0">
                        <a:solidFill>
                          <a:srgbClr val="000000"/>
                        </a:solidFill>
                        <a:effectLst/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86837433"/>
                  </a:ext>
                </a:extLst>
              </a:tr>
              <a:tr h="598733"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en-US" sz="4400" b="1" i="0" dirty="0">
                        <a:solidFill>
                          <a:srgbClr val="000000"/>
                        </a:solidFill>
                        <a:effectLst/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rtl="0" fontAlgn="base">
                        <a:lnSpc>
                          <a:spcPts val="1350"/>
                        </a:lnSpc>
                        <a:buNone/>
                      </a:pPr>
                      <a:endParaRPr lang="en-US" sz="4400" b="1" i="0" dirty="0">
                        <a:solidFill>
                          <a:srgbClr val="000000"/>
                        </a:solidFill>
                        <a:effectLst/>
                        <a:latin typeface="Calibri Light"/>
                        <a:ea typeface="Calibri Light"/>
                        <a:cs typeface="Calibri Light"/>
                      </a:endParaRPr>
                    </a:p>
                  </a:txBody>
                  <a:tcPr marL="66675" marR="66675">
                    <a:lnL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1575885"/>
                  </a:ext>
                </a:extLst>
              </a:tr>
            </a:tbl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FBFF5253-EA75-329F-7D99-E80B8A10E5E2}"/>
              </a:ext>
            </a:extLst>
          </p:cNvPr>
          <p:cNvSpPr txBox="1"/>
          <p:nvPr/>
        </p:nvSpPr>
        <p:spPr>
          <a:xfrm>
            <a:off x="119742" y="145142"/>
            <a:ext cx="6934200" cy="338554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What is the tax impact on the average resident? </a:t>
            </a:r>
          </a:p>
          <a:p>
            <a:r>
              <a:rPr lang="en-US" sz="2800" b="1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If the open space tax is adopted, the Township’s Earned Income Tax will rise from 0.5% to 0.75%. This means that a worker earning the following salaries would see the corresponding increase in their annual taxes:</a:t>
            </a:r>
          </a:p>
          <a:p>
            <a:pPr algn="l"/>
            <a:endParaRPr lang="en-US" dirty="0">
              <a:ea typeface="Calibri"/>
              <a:cs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F67D6EC-AB9F-BED6-0AF6-D7A0D7127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8223"/>
            <a:ext cx="9144000" cy="684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522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 txBox="1">
            <a:spLocks/>
          </p:cNvSpPr>
          <p:nvPr/>
        </p:nvSpPr>
        <p:spPr>
          <a:xfrm>
            <a:off x="1657350" y="790895"/>
            <a:ext cx="5829300" cy="72052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 defTabSz="342900">
              <a:spcBef>
                <a:spcPct val="0"/>
              </a:spcBef>
              <a:defRPr/>
            </a:pPr>
            <a:endParaRPr lang="en-US" sz="2850">
              <a:solidFill>
                <a:prstClr val="white"/>
              </a:solidFill>
              <a:latin typeface="Calibri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D7CD801-8797-F2C5-1995-8D339853B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6945680"/>
              </p:ext>
            </p:extLst>
          </p:nvPr>
        </p:nvGraphicFramePr>
        <p:xfrm>
          <a:off x="196949" y="1274624"/>
          <a:ext cx="8792306" cy="2396344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784208">
                  <a:extLst>
                    <a:ext uri="{9D8B030D-6E8A-4147-A177-3AD203B41FA5}">
                      <a16:colId xmlns:a16="http://schemas.microsoft.com/office/drawing/2014/main" val="1013760767"/>
                    </a:ext>
                  </a:extLst>
                </a:gridCol>
                <a:gridCol w="5008098">
                  <a:extLst>
                    <a:ext uri="{9D8B030D-6E8A-4147-A177-3AD203B41FA5}">
                      <a16:colId xmlns:a16="http://schemas.microsoft.com/office/drawing/2014/main" val="2895920072"/>
                    </a:ext>
                  </a:extLst>
                </a:gridCol>
              </a:tblGrid>
              <a:tr h="761854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en-US" sz="2000" b="1" dirty="0">
                          <a:effectLst/>
                          <a:latin typeface="Calibri"/>
                        </a:rPr>
                        <a:t>Hatfield Township Open Space Referendum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1301617"/>
                  </a:ext>
                </a:extLst>
              </a:tr>
              <a:tr h="781904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Estimated Annual Increase in Earned Income Tax Revenue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2000" b="0" dirty="0">
                          <a:effectLst/>
                          <a:latin typeface="+mj-lt"/>
                        </a:rPr>
                        <a:t>.25% Increase </a:t>
                      </a:r>
                    </a:p>
                    <a:p>
                      <a:pPr fontAlgn="b">
                        <a:buNone/>
                      </a:pPr>
                      <a:r>
                        <a:rPr lang="en-US" sz="2000" b="0" dirty="0">
                          <a:effectLst/>
                          <a:latin typeface="+mj-lt"/>
                        </a:rPr>
                        <a:t>.75% = new total EIT</a:t>
                      </a:r>
                      <a:br>
                        <a:rPr lang="en-US" sz="2000" b="0" dirty="0">
                          <a:effectLst/>
                          <a:latin typeface="+mj-lt"/>
                        </a:rPr>
                      </a:br>
                      <a:r>
                        <a:rPr lang="en-US" sz="2000" b="0" dirty="0">
                          <a:effectLst/>
                          <a:latin typeface="+mj-lt"/>
                        </a:rPr>
                        <a:t>$250 additional dollars per $100,000 salary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48237784"/>
                  </a:ext>
                </a:extLst>
              </a:tr>
              <a:tr h="421025"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Total Estimated Annual Revenue for Open Space 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fontAlgn="b">
                        <a:buNone/>
                      </a:pPr>
                      <a:r>
                        <a:rPr lang="en-US" sz="2000" dirty="0">
                          <a:effectLst/>
                          <a:latin typeface="+mj-lt"/>
                        </a:rPr>
                        <a:t>$2,100,000</a:t>
                      </a:r>
                    </a:p>
                  </a:txBody>
                  <a:tcPr marL="9525" marR="9525" marT="9525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4769741"/>
                  </a:ext>
                </a:extLst>
              </a:tr>
            </a:tbl>
          </a:graphicData>
        </a:graphic>
      </p:graphicFrame>
      <p:grpSp>
        <p:nvGrpSpPr>
          <p:cNvPr id="5" name="Group 4">
            <a:extLst>
              <a:ext uri="{FF2B5EF4-FFF2-40B4-BE49-F238E27FC236}">
                <a16:creationId xmlns:a16="http://schemas.microsoft.com/office/drawing/2014/main" id="{6E445370-40E0-31C5-7587-8662CADBB9B4}"/>
              </a:ext>
            </a:extLst>
          </p:cNvPr>
          <p:cNvGrpSpPr/>
          <p:nvPr/>
        </p:nvGrpSpPr>
        <p:grpSpPr>
          <a:xfrm>
            <a:off x="-3" y="2703"/>
            <a:ext cx="9144000" cy="685800"/>
            <a:chOff x="0" y="106903"/>
            <a:chExt cx="9144000" cy="685800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AB36F2F-E6A9-DE37-7A1D-75E6168ED9A7}"/>
                </a:ext>
              </a:extLst>
            </p:cNvPr>
            <p:cNvSpPr/>
            <p:nvPr/>
          </p:nvSpPr>
          <p:spPr>
            <a:xfrm>
              <a:off x="0" y="106903"/>
              <a:ext cx="9144000" cy="685800"/>
            </a:xfrm>
            <a:prstGeom prst="rect">
              <a:avLst/>
            </a:prstGeom>
            <a:solidFill>
              <a:srgbClr val="012B5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B569A35-E7E3-C0F6-4DC2-78D56FE3F8D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90451" y="123022"/>
              <a:ext cx="2605740" cy="669681"/>
            </a:xfrm>
            <a:prstGeom prst="rect">
              <a:avLst/>
            </a:prstGeom>
          </p:spPr>
        </p:pic>
      </p:grpSp>
      <p:sp>
        <p:nvSpPr>
          <p:cNvPr id="11" name="Title 1"/>
          <p:cNvSpPr txBox="1">
            <a:spLocks/>
          </p:cNvSpPr>
          <p:nvPr/>
        </p:nvSpPr>
        <p:spPr>
          <a:xfrm>
            <a:off x="423952" y="-48028"/>
            <a:ext cx="5829300" cy="720525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pPr algn="ctr" defTabSz="342900">
              <a:spcBef>
                <a:spcPct val="0"/>
              </a:spcBef>
              <a:defRPr/>
            </a:pPr>
            <a:r>
              <a:rPr lang="en-US" sz="2850">
                <a:solidFill>
                  <a:prstClr val="white"/>
                </a:solidFill>
                <a:latin typeface="Calibri"/>
              </a:rPr>
              <a:t>Proposed Increases and Revenue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8479542-A329-DC34-B2A4-48D76D5E990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0839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EEB9C4-C79D-DCC9-6EB2-CE1B12FDBF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Annual process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52110D-1C49-7C7F-B302-FE46BE416649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5E8C7F0-60A9-0DC1-3F57-58B59258453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AutoShape 2" descr="What happens if the referendum passes?">
            <a:extLst>
              <a:ext uri="{FF2B5EF4-FFF2-40B4-BE49-F238E27FC236}">
                <a16:creationId xmlns:a16="http://schemas.microsoft.com/office/drawing/2014/main" id="{A2660FC9-56AE-441A-1C74-5ECEE609393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8C4C4A08-02C1-CB2A-C2C6-C501E3AA56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95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12804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BBE608-98DB-573C-D9F0-FD87EA5B0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Who pays and doesn’t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97E5CCF-EFF2-0BF9-0BC4-8B6C37C9AB3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CBA2C33-5801-25F3-E797-20E15135EC5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5" name="AutoShape 2" descr="Earned income tax guide">
            <a:extLst>
              <a:ext uri="{FF2B5EF4-FFF2-40B4-BE49-F238E27FC236}">
                <a16:creationId xmlns:a16="http://schemas.microsoft.com/office/drawing/2014/main" id="{3CC3231B-6AC6-49A4-8D29-B74CEB5FE95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C4C1DA8-5456-FFBF-6CA6-D6EDFBAC43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148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845B3A2-5426-6FCD-46A6-345C648274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760725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5AFDEFC596B6C4EB9BE96809D4C087F" ma:contentTypeVersion="20" ma:contentTypeDescription="Create a new document." ma:contentTypeScope="" ma:versionID="8c5d30fa0e318da4ff626b55d99b8639">
  <xsd:schema xmlns:xsd="http://www.w3.org/2001/XMLSchema" xmlns:xs="http://www.w3.org/2001/XMLSchema" xmlns:p="http://schemas.microsoft.com/office/2006/metadata/properties" xmlns:ns2="19d3b0e5-2b00-405c-9cae-9c4cc156c96a" xmlns:ns3="88761e10-7a01-47db-8fc0-e326e380c7b5" targetNamespace="http://schemas.microsoft.com/office/2006/metadata/properties" ma:root="true" ma:fieldsID="c18e7753e077cca6f6cd289ebeeeaab4" ns2:_="" ns3:_="">
    <xsd:import namespace="19d3b0e5-2b00-405c-9cae-9c4cc156c96a"/>
    <xsd:import namespace="88761e10-7a01-47db-8fc0-e326e380c7b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AutoKeyPoints" minOccurs="0"/>
                <xsd:element ref="ns2:MediaServiceKeyPoint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Tag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9d3b0e5-2b00-405c-9cae-9c4cc156c9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5154f93c-fa20-467c-90d7-2d7b4448ecf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Tag" ma:index="26" nillable="true" ma:displayName="Tag" ma:format="Hyperlink" ma:internalName="Tag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8761e10-7a01-47db-8fc0-e326e380c7b5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fa075b0a-468b-4b63-9264-fb45d12c69f4}" ma:internalName="TaxCatchAll" ma:showField="CatchAllData" ma:web="88761e10-7a01-47db-8fc0-e326e380c7b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533C2EAC-039C-4AFD-8865-FA4237D7C175}">
  <ds:schemaRefs>
    <ds:schemaRef ds:uri="19d3b0e5-2b00-405c-9cae-9c4cc156c96a"/>
    <ds:schemaRef ds:uri="88761e10-7a01-47db-8fc0-e326e380c7b5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B1DD8EA0-627C-42C7-A1B6-B99C283B47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1803</TotalTime>
  <Words>348</Words>
  <Application>Microsoft Office PowerPoint</Application>
  <PresentationFormat>On-screen Show (4:3)</PresentationFormat>
  <Paragraphs>49</Paragraphs>
  <Slides>10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Annual process </vt:lpstr>
      <vt:lpstr>Who pays and doesn’t </vt:lpstr>
      <vt:lpstr>PowerPoint Presentation</vt:lpstr>
      <vt:lpstr>Key Dates &amp; Next Steps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at our core, we embody…</dc:title>
  <dc:creator>Kirsten Werner</dc:creator>
  <cp:lastModifiedBy>Bibro, Aaron</cp:lastModifiedBy>
  <cp:revision>157</cp:revision>
  <cp:lastPrinted>2026-01-05T16:32:29Z</cp:lastPrinted>
  <dcterms:created xsi:type="dcterms:W3CDTF">2017-02-22T18:00:15Z</dcterms:created>
  <dcterms:modified xsi:type="dcterms:W3CDTF">2026-07-22T20:46:49Z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0x01010055AFDEFC596B6C4EB9BE96809D4C087F</vt:lpwstr>
  </property>
  <property fmtid="{D5CDD505-2E9C-101B-9397-08002B2CF9AE}" pid="3" name="Order">
    <vt:r8>1685200</vt:r8>
  </property>
  <property fmtid="{D5CDD505-2E9C-101B-9397-08002B2CF9AE}" pid="4" name="xd_Signature">
    <vt:bool>false</vt:bool>
  </property>
  <property fmtid="{D5CDD505-2E9C-101B-9397-08002B2CF9AE}" pid="5" name="xd_ProgID">
    <vt:lpwstr/>
  </property>
  <property fmtid="{D5CDD505-2E9C-101B-9397-08002B2CF9AE}" pid="6" name="ComplianceAssetId">
    <vt:lpwstr/>
  </property>
  <property fmtid="{D5CDD505-2E9C-101B-9397-08002B2CF9AE}" pid="7" name="TemplateUrl">
    <vt:lpwstr/>
  </property>
  <property fmtid="{D5CDD505-2E9C-101B-9397-08002B2CF9AE}" pid="8" name="_ExtendedDescription">
    <vt:lpwstr/>
  </property>
  <property fmtid="{D5CDD505-2E9C-101B-9397-08002B2CF9AE}" pid="9" name="TriggerFlowInfo">
    <vt:lpwstr/>
  </property>
  <property fmtid="{D5CDD505-2E9C-101B-9397-08002B2CF9AE}" pid="10" name="MediaServiceImageTags">
    <vt:lpwstr/>
  </property>
  <property fmtid="{D5CDD505-2E9C-101B-9397-08002B2CF9AE}" pid="11" name="SharedWithUsers">
    <vt:lpwstr/>
  </property>
  <property fmtid="{D5CDD505-2E9C-101B-9397-08002B2CF9AE}" pid="12" name="TaxCatchAll">
    <vt:lpwstr/>
  </property>
  <property fmtid="{D5CDD505-2E9C-101B-9397-08002B2CF9AE}" pid="13" name="lcf76f155ced4ddcb4097134ff3c332f">
    <vt:lpwstr/>
  </property>
  <property fmtid="{D5CDD505-2E9C-101B-9397-08002B2CF9AE}" pid="14" name="MediaLengthInSeconds">
    <vt:lpwstr/>
  </property>
  <property fmtid="{D5CDD505-2E9C-101B-9397-08002B2CF9AE}" pid="15" name="Tag">
    <vt:lpwstr>, </vt:lpwstr>
  </property>
</Properties>
</file>